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82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70" r:id="rId11"/>
    <p:sldId id="271" r:id="rId12"/>
    <p:sldId id="272" r:id="rId13"/>
    <p:sldId id="274" r:id="rId14"/>
    <p:sldId id="275" r:id="rId15"/>
    <p:sldId id="276" r:id="rId16"/>
    <p:sldId id="277" r:id="rId17"/>
    <p:sldId id="278" r:id="rId18"/>
    <p:sldId id="27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5276"/>
    <a:srgbClr val="363B6E"/>
    <a:srgbClr val="596FA1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400" autoAdjust="0"/>
  </p:normalViewPr>
  <p:slideViewPr>
    <p:cSldViewPr showGuides="1">
      <p:cViewPr varScale="1">
        <p:scale>
          <a:sx n="90" d="100"/>
          <a:sy n="90" d="100"/>
        </p:scale>
        <p:origin x="213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BC373-0D31-4E65-94E6-D5037EF2DE0E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5C0A-C0CA-433C-8029-B163CC6A59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956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Citations:</a:t>
            </a:r>
          </a:p>
          <a:p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Item 1: </a:t>
            </a:r>
          </a:p>
          <a:p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(Time/CNN Poll, 2000)</a:t>
            </a:r>
          </a:p>
          <a:p>
            <a:endParaRPr lang="en-US" altLang="en-US" dirty="0">
              <a:solidFill>
                <a:srgbClr val="ABBFE1"/>
              </a:solidFill>
              <a:latin typeface="Franklin Gothic Book" pitchFamily="34" charset="0"/>
            </a:endParaRPr>
          </a:p>
          <a:p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Items 1, 3, and 4: </a:t>
            </a:r>
          </a:p>
          <a:p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(IOM Dying in America, 2014)</a:t>
            </a:r>
          </a:p>
          <a:p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(SUPPORT Study, JAMA, 1995)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55C0A-C0CA-433C-8029-B163CC6A591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71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55C0A-C0CA-433C-8029-B163CC6A591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304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Citations:</a:t>
            </a:r>
          </a:p>
          <a:p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Item 1: </a:t>
            </a:r>
          </a:p>
          <a:p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Institutes of Medicine Report </a:t>
            </a:r>
            <a:r>
              <a:rPr lang="en-US" altLang="en-US" i="1" dirty="0">
                <a:solidFill>
                  <a:srgbClr val="ABBFE1"/>
                </a:solidFill>
                <a:latin typeface="Franklin Gothic Book" pitchFamily="34" charset="0"/>
              </a:rPr>
              <a:t>Dying in America</a:t>
            </a:r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, 2014: http://www.iom.edu/Reports/2014/Dying-In-America-Improving-Quality-and-Honoring-Individual-Preferences-Near-the-End-of-Life.aspx</a:t>
            </a:r>
          </a:p>
          <a:p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As reported by PBS Frontline, </a:t>
            </a:r>
            <a:r>
              <a:rPr lang="en-US" altLang="en-US" i="1" dirty="0">
                <a:solidFill>
                  <a:srgbClr val="ABBFE1"/>
                </a:solidFill>
                <a:latin typeface="Franklin Gothic Book" pitchFamily="34" charset="0"/>
              </a:rPr>
              <a:t>Facing Death </a:t>
            </a:r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(sourcing a Time/CNN Poll from 2000: http://www.pbs.org/wgbh/pages/frontline/facing-death/facts-and-figures/)</a:t>
            </a:r>
          </a:p>
          <a:p>
            <a:endParaRPr lang="en-US" altLang="en-US" dirty="0">
              <a:solidFill>
                <a:srgbClr val="ABBFE1"/>
              </a:solidFill>
              <a:latin typeface="Franklin Gothic Book" pitchFamily="34" charset="0"/>
            </a:endParaRPr>
          </a:p>
          <a:p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Items 3 and 4: </a:t>
            </a:r>
          </a:p>
          <a:p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Institute of Medicine (IOM) Report </a:t>
            </a:r>
            <a:r>
              <a:rPr lang="en-US" altLang="en-US" i="1" dirty="0">
                <a:solidFill>
                  <a:srgbClr val="ABBFE1"/>
                </a:solidFill>
                <a:latin typeface="Franklin Gothic Book" pitchFamily="34" charset="0"/>
              </a:rPr>
              <a:t>Dying in America</a:t>
            </a:r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, 2014: http://www.iom.edu/Reports/2014/Dying-In-America-Improving-Quality-and-Honoring-Individual-Preferences-Near-the-End-of-Life.aspx</a:t>
            </a:r>
          </a:p>
          <a:p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The Journal of the American Medical Association, </a:t>
            </a:r>
            <a:r>
              <a:rPr lang="en-US" altLang="en-US" i="1" dirty="0">
                <a:solidFill>
                  <a:srgbClr val="ABBFE1"/>
                </a:solidFill>
                <a:latin typeface="Franklin Gothic Book" pitchFamily="34" charset="0"/>
              </a:rPr>
              <a:t>SUPPORT Study </a:t>
            </a:r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, 1995: http://jama.jamanetwork.com/article.aspx?articleid=391724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55C0A-C0CA-433C-8029-B163CC6A591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854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latin typeface="Franklin Gothic Book" pitchFamily="34" charset="0"/>
              </a:rPr>
              <a:t>People often don’t receive the care they want – almost everyone has a “horror story” of a loved one dying in pain or isolation that could have been avoided.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>
              <a:solidFill>
                <a:srgbClr val="ABBFE1"/>
              </a:solidFill>
              <a:latin typeface="Franklin Gothic Book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Citations in Order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1.a Reported by PBS Frontline, sourcing the Centers for Disease Control, 2005: http://www.pbs.org/wgbh/pages/frontline/facing-death/facts-and-figures/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1.b Harvard Business Review </a:t>
            </a:r>
            <a:r>
              <a:rPr lang="en-US" altLang="en-US" i="1" dirty="0">
                <a:solidFill>
                  <a:srgbClr val="ABBFE1"/>
                </a:solidFill>
                <a:latin typeface="Franklin Gothic Book" pitchFamily="34" charset="0"/>
              </a:rPr>
              <a:t>Tackling Social Problems</a:t>
            </a:r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, 2012: https://hbr.org/2012/01/tackling-social-problems/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2. IOM, Dying in America, 2014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3. Reported by PBS Frontline, sourcing The Associated Press, 2010: http://www.pbs.org/wgbh/pages/frontline/facing-death/facts-and-figures/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3. Reported by National Health Care Decisions Day (NHDD) sourcing The Pew Research Center, </a:t>
            </a:r>
            <a:r>
              <a:rPr lang="en-US" altLang="en-US" i="1" dirty="0">
                <a:solidFill>
                  <a:srgbClr val="ABBFE1"/>
                </a:solidFill>
                <a:latin typeface="Franklin Gothic Book" pitchFamily="34" charset="0"/>
              </a:rPr>
              <a:t>More Americans Discussing – and Planning – End-of-Life Treatment, </a:t>
            </a:r>
            <a:r>
              <a:rPr lang="en-US" altLang="en-US" dirty="0">
                <a:solidFill>
                  <a:srgbClr val="ABBFE1"/>
                </a:solidFill>
                <a:latin typeface="Franklin Gothic Book" pitchFamily="34" charset="0"/>
              </a:rPr>
              <a:t>2006: http://www.people-press.org/files/legacy-pdf/266.pdf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endParaRPr lang="en-US" altLang="en-US" dirty="0">
              <a:solidFill>
                <a:srgbClr val="ABBFE1"/>
              </a:solidFill>
              <a:latin typeface="Franklin Gothic Book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55C0A-C0CA-433C-8029-B163CC6A591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09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You don’t need an attorney to complete Five Wishes.  You can sit down in your living room with family, discuss it, and put your wishes down in your own words.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55C0A-C0CA-433C-8029-B163CC6A591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750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Five Wishes offers suggestions for choosing the right person and naming alternate choices. Also see our blog post by Health Care Ethics Advisor Jane Markley: The ACPs of Choosing a Health Care Agent: “A” at http://www.agingwithdignity.org/markley4.php.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55C0A-C0CA-433C-8029-B163CC6A591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345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Wish 2 offers you the ability to put down different life support wishes for 3 different situations: close to death, in a coma and not expected to wake up or recover, and permanent and severe brain damage and not expected to recover.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55C0A-C0CA-433C-8029-B163CC6A591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345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55C0A-C0CA-433C-8029-B163CC6A591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345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55C0A-C0CA-433C-8029-B163CC6A591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3454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55C0A-C0CA-433C-8029-B163CC6A591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345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0B7E-AA1A-40E5-87A0-DE4A61CFB463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Hope Unitarian Church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4F36-F0C8-4845-AC80-3E39ACBBF20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0719-8DFD-4A11-B75D-3408FB80E015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Hope Unitarian Church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4F36-F0C8-4845-AC80-3E39ACBBF20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  <a:defRPr/>
            </a:lvl1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553F-67B6-4BBA-9E79-FD3CB96268B9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Hope Unitarian Church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4F36-F0C8-4845-AC80-3E39ACBBF20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8037-3EE3-4170-9365-5EB4B062002E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Hope Unitarian Church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4F36-F0C8-4845-AC80-3E39ACBBF20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FF4F-2383-428E-B5D1-B40215443917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Hope Unitarian Church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4F36-F0C8-4845-AC80-3E39ACBBF20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1E0C-3D66-40B6-8FE8-5F55545DDACE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Hope Unitarian Church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4F36-F0C8-4845-AC80-3E39ACBBF20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51EC-8656-4BC1-86D4-22F6AB38785C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Hope Unitarian Church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4F36-F0C8-4845-AC80-3E39ACBBF20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AD3E6-8E49-456C-9111-B6BE4375FD87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Hope Unitarian Church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4F36-F0C8-4845-AC80-3E39ACBBF20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A4D5-83C4-4271-BBD1-FAE2BCB1C1DA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Hope Unitarian Church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1B04F36-F0C8-4845-AC80-3E39ACBBF20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B27B-E9A4-44D3-982F-89B310EB40E6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Hope Unitarian Church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4F36-F0C8-4845-AC80-3E39ACBBF20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DF7C78-DCF7-4105-8BA4-5B668F188DEF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/>
              <a:t>Hope Unitarian Church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B04F36-F0C8-4845-AC80-3E39ACBBF201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398" y="6248400"/>
            <a:ext cx="903741" cy="50207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 baseline="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rgbClr val="002060"/>
        </a:buClr>
        <a:buSzPct val="85000"/>
        <a:buFont typeface="Wingdings 2"/>
        <a:buChar char=""/>
        <a:defRPr kumimoji="0" sz="2400" kern="1200" baseline="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 baseline="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 baseline="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 baseline="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81200"/>
            <a:ext cx="7851648" cy="1752600"/>
          </a:xfrm>
        </p:spPr>
        <p:txBody>
          <a:bodyPr>
            <a:normAutofit fontScale="90000"/>
          </a:bodyPr>
          <a:lstStyle/>
          <a:p>
            <a:r>
              <a:rPr lang="en-US" sz="8800" dirty="0">
                <a:solidFill>
                  <a:schemeClr val="tx1"/>
                </a:solidFill>
                <a:effectLst/>
                <a:latin typeface="Script MT Bold" panose="03040602040607080904" pitchFamily="66" charset="0"/>
              </a:rPr>
              <a:t>[</a:t>
            </a:r>
            <a:r>
              <a:rPr lang="en-US" sz="6700" dirty="0"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organization name</a:t>
            </a:r>
            <a:r>
              <a:rPr lang="en-US" sz="8800" dirty="0">
                <a:solidFill>
                  <a:schemeClr val="tx1"/>
                </a:solidFill>
                <a:effectLst/>
                <a:latin typeface="Script MT Bold" panose="03040602040607080904" pitchFamily="66" charset="0"/>
              </a:rPr>
              <a:t>]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124200"/>
            <a:ext cx="7854696" cy="17526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 Presentation About Five Wishes</a:t>
            </a:r>
          </a:p>
        </p:txBody>
      </p:sp>
    </p:spTree>
    <p:extLst>
      <p:ext uri="{BB962C8B-B14F-4D97-AF65-F5344CB8AC3E}">
        <p14:creationId xmlns:p14="http://schemas.microsoft.com/office/powerpoint/2010/main" val="1959163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WISH </a:t>
            </a:r>
            <a:r>
              <a:rPr lang="en-US" sz="6600" dirty="0"/>
              <a:t>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4389120"/>
          </a:xfrm>
        </p:spPr>
        <p:txBody>
          <a:bodyPr/>
          <a:lstStyle/>
          <a:p>
            <a:r>
              <a:rPr lang="en-US" dirty="0"/>
              <a:t>Allows you to name a person to act on your behalf </a:t>
            </a:r>
          </a:p>
          <a:p>
            <a:r>
              <a:rPr lang="en-US" dirty="0"/>
              <a:t>Is legally Your Durable Power of Attorney for Healthcare</a:t>
            </a:r>
          </a:p>
          <a:p>
            <a:r>
              <a:rPr lang="en-US" dirty="0"/>
              <a:t>Often known as a Health Care Agent or Health Care Proxy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56155" y="1123259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799734" y="1091832"/>
            <a:ext cx="61918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b="1" dirty="0">
                <a:solidFill>
                  <a:srgbClr val="FFFFFF"/>
                </a:solidFill>
                <a:latin typeface="+mn-lt"/>
              </a:rPr>
              <a:t>The Person You Want To Make Health Care Decisions For You When You Can’t</a:t>
            </a:r>
          </a:p>
        </p:txBody>
      </p:sp>
    </p:spTree>
    <p:extLst>
      <p:ext uri="{BB962C8B-B14F-4D97-AF65-F5344CB8AC3E}">
        <p14:creationId xmlns:p14="http://schemas.microsoft.com/office/powerpoint/2010/main" val="1755796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WISH </a:t>
            </a:r>
            <a:r>
              <a:rPr lang="en-US" sz="6600" dirty="0"/>
              <a:t>2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06781"/>
            <a:ext cx="8229600" cy="4389120"/>
          </a:xfrm>
        </p:spPr>
        <p:txBody>
          <a:bodyPr/>
          <a:lstStyle/>
          <a:p>
            <a:r>
              <a:rPr lang="en-US" dirty="0"/>
              <a:t>Commonly known as  “living will”</a:t>
            </a:r>
          </a:p>
          <a:p>
            <a:r>
              <a:rPr lang="en-US" dirty="0"/>
              <a:t>Expresses instructions for your caregiver, such as the need to take medicine for pain, even if it leaves you sleepy</a:t>
            </a:r>
          </a:p>
          <a:p>
            <a:r>
              <a:rPr lang="en-US" dirty="0"/>
              <a:t>Includes examples of life support</a:t>
            </a:r>
          </a:p>
          <a:p>
            <a:r>
              <a:rPr lang="en-US" dirty="0"/>
              <a:t>Gives space to write instructions based on personal beliefs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56155" y="1123259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819400" y="1207852"/>
            <a:ext cx="61722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b="1" dirty="0">
                <a:solidFill>
                  <a:srgbClr val="FFFFFF"/>
                </a:solidFill>
                <a:latin typeface="+mn-lt"/>
              </a:rPr>
              <a:t>The Kind Of Medical Treatment You Want Or Don’t Want</a:t>
            </a:r>
          </a:p>
        </p:txBody>
      </p:sp>
    </p:spTree>
    <p:extLst>
      <p:ext uri="{BB962C8B-B14F-4D97-AF65-F5344CB8AC3E}">
        <p14:creationId xmlns:p14="http://schemas.microsoft.com/office/powerpoint/2010/main" val="2198296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WISH </a:t>
            </a:r>
            <a:r>
              <a:rPr lang="en-US" sz="6600" dirty="0"/>
              <a:t>3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97275"/>
            <a:ext cx="8229600" cy="4389120"/>
          </a:xfrm>
        </p:spPr>
        <p:txBody>
          <a:bodyPr/>
          <a:lstStyle/>
          <a:p>
            <a:r>
              <a:rPr lang="en-US" dirty="0"/>
              <a:t>Stresses that you want your pain managed</a:t>
            </a:r>
          </a:p>
          <a:p>
            <a:r>
              <a:rPr lang="en-US" dirty="0"/>
              <a:t>Expresses your choices for types of comfort care</a:t>
            </a:r>
          </a:p>
          <a:p>
            <a:r>
              <a:rPr lang="en-US" dirty="0"/>
              <a:t>You cross out or keep items based on your preferences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56155" y="1123259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3276600" y="1254275"/>
            <a:ext cx="5562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b="1" dirty="0">
                <a:solidFill>
                  <a:srgbClr val="FFFFFF"/>
                </a:solidFill>
                <a:latin typeface="+mn-lt"/>
              </a:rPr>
              <a:t>How Comfortable You Want To Be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91" y="4800600"/>
            <a:ext cx="831532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0838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WISH </a:t>
            </a:r>
            <a:r>
              <a:rPr lang="en-US" sz="6600" dirty="0"/>
              <a:t>4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7532"/>
            <a:ext cx="8229600" cy="4389120"/>
          </a:xfrm>
        </p:spPr>
        <p:txBody>
          <a:bodyPr/>
          <a:lstStyle/>
          <a:p>
            <a:r>
              <a:rPr lang="en-US" dirty="0"/>
              <a:t>What others should keep in mind if you become seriously ill</a:t>
            </a:r>
          </a:p>
          <a:p>
            <a:r>
              <a:rPr lang="en-US" dirty="0"/>
              <a:t>Whether you want to have people around or your hand held when possible</a:t>
            </a:r>
          </a:p>
          <a:p>
            <a:r>
              <a:rPr lang="en-US" dirty="0"/>
              <a:t>If you want prayers said for you</a:t>
            </a:r>
          </a:p>
          <a:p>
            <a:r>
              <a:rPr lang="en-US" dirty="0"/>
              <a:t>Ideas for your surroundings, such as pictures of loved ones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56155" y="1123259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3527323" y="1336732"/>
            <a:ext cx="5486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b="1" dirty="0">
                <a:solidFill>
                  <a:srgbClr val="FFFFFF"/>
                </a:solidFill>
                <a:latin typeface="+mn-lt"/>
              </a:rPr>
              <a:t>How You Want People To Treat You</a:t>
            </a:r>
          </a:p>
        </p:txBody>
      </p:sp>
    </p:spTree>
    <p:extLst>
      <p:ext uri="{BB962C8B-B14F-4D97-AF65-F5344CB8AC3E}">
        <p14:creationId xmlns:p14="http://schemas.microsoft.com/office/powerpoint/2010/main" val="4114884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WISH </a:t>
            </a:r>
            <a:r>
              <a:rPr lang="en-US" sz="6600" dirty="0"/>
              <a:t>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13307"/>
            <a:ext cx="8229600" cy="4389120"/>
          </a:xfrm>
        </p:spPr>
        <p:txBody>
          <a:bodyPr/>
          <a:lstStyle/>
          <a:p>
            <a:r>
              <a:rPr lang="en-US" dirty="0"/>
              <a:t>Encourages you to express matters of deep importance in an age where families often live apart</a:t>
            </a:r>
          </a:p>
          <a:p>
            <a:r>
              <a:rPr lang="en-US" dirty="0"/>
              <a:t>Allows you to offer love and forgiveness to those who have hurt you</a:t>
            </a:r>
          </a:p>
          <a:p>
            <a:r>
              <a:rPr lang="en-US" dirty="0"/>
              <a:t>Asks forgiveness for times you have hurt others</a:t>
            </a:r>
          </a:p>
          <a:p>
            <a:r>
              <a:rPr lang="en-US" dirty="0"/>
              <a:t>Communicates practical matters such as preferences for memorial or burial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56155" y="1123259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3352800" y="1307925"/>
            <a:ext cx="5486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b="1" dirty="0">
                <a:solidFill>
                  <a:srgbClr val="FFFFFF"/>
                </a:solidFill>
                <a:latin typeface="+mn-lt"/>
              </a:rPr>
              <a:t>What You Want Your Loved Ones To Know</a:t>
            </a:r>
          </a:p>
        </p:txBody>
      </p:sp>
    </p:spTree>
    <p:extLst>
      <p:ext uri="{BB962C8B-B14F-4D97-AF65-F5344CB8AC3E}">
        <p14:creationId xmlns:p14="http://schemas.microsoft.com/office/powerpoint/2010/main" val="3749276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Signing</a:t>
            </a:r>
            <a:r>
              <a:rPr lang="en-US" dirty="0"/>
              <a:t>  FIVE WISHES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453" y="2667000"/>
            <a:ext cx="8229600" cy="4389120"/>
          </a:xfrm>
        </p:spPr>
        <p:txBody>
          <a:bodyPr/>
          <a:lstStyle/>
          <a:p>
            <a:r>
              <a:rPr lang="en-US" dirty="0"/>
              <a:t>Print your name</a:t>
            </a:r>
          </a:p>
          <a:p>
            <a:r>
              <a:rPr lang="en-US" dirty="0"/>
              <a:t>Read the statement carefully</a:t>
            </a:r>
          </a:p>
          <a:p>
            <a:r>
              <a:rPr lang="en-US" dirty="0"/>
              <a:t>Ask two witnesses to be present (see witness statement)</a:t>
            </a:r>
          </a:p>
          <a:p>
            <a:r>
              <a:rPr lang="en-US" dirty="0"/>
              <a:t>Sign Five Wishes in front  of witnesses</a:t>
            </a:r>
          </a:p>
          <a:p>
            <a:r>
              <a:rPr lang="en-US" dirty="0"/>
              <a:t>Witnesses don’t have to read your wishes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591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After Completing   </a:t>
            </a:r>
            <a:r>
              <a:rPr lang="en-US" dirty="0"/>
              <a:t>FIVE WISHES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389120"/>
          </a:xfrm>
        </p:spPr>
        <p:txBody>
          <a:bodyPr/>
          <a:lstStyle/>
          <a:p>
            <a:r>
              <a:rPr lang="en-US" dirty="0"/>
              <a:t>Make copies of your completed Five Wishes for your family, friends, Health Care Agent and doctor</a:t>
            </a:r>
          </a:p>
          <a:p>
            <a:r>
              <a:rPr lang="en-US" dirty="0"/>
              <a:t>Discuss your wishes </a:t>
            </a:r>
          </a:p>
          <a:p>
            <a:r>
              <a:rPr lang="en-US" dirty="0"/>
              <a:t>Keep it available (in your top drawer, </a:t>
            </a:r>
            <a:r>
              <a:rPr lang="en-US" i="1" u="sng" dirty="0"/>
              <a:t>not</a:t>
            </a:r>
            <a:r>
              <a:rPr lang="en-US" dirty="0"/>
              <a:t> your safe deposit box)</a:t>
            </a:r>
          </a:p>
          <a:p>
            <a:r>
              <a:rPr lang="en-US" dirty="0"/>
              <a:t>Carry your wallet card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876800"/>
            <a:ext cx="5761037" cy="18716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4400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89120"/>
          </a:xfrm>
        </p:spPr>
        <p:txBody>
          <a:bodyPr>
            <a:normAutofit/>
          </a:bodyPr>
          <a:lstStyle/>
          <a:p>
            <a:r>
              <a:rPr lang="en-US" sz="2200" b="1" dirty="0">
                <a:solidFill>
                  <a:schemeClr val="tx1"/>
                </a:solidFill>
              </a:rPr>
              <a:t>Five Wishes Video:</a:t>
            </a:r>
            <a:r>
              <a:rPr lang="en-US" sz="2200" b="1" dirty="0"/>
              <a:t>  </a:t>
            </a:r>
            <a:r>
              <a:rPr lang="en-US" sz="2200" dirty="0"/>
              <a:t>designed to help present Five Wishes to groups or families</a:t>
            </a:r>
          </a:p>
          <a:p>
            <a:r>
              <a:rPr lang="en-US" sz="2200" b="1" dirty="0">
                <a:solidFill>
                  <a:schemeClr val="tx1"/>
                </a:solidFill>
              </a:rPr>
              <a:t>Conversation Guide for Individuals and Families: </a:t>
            </a:r>
            <a:r>
              <a:rPr lang="en-US" sz="2200" dirty="0"/>
              <a:t>a companion booklet to Five Wishes, with conversation starters, commonly asked questions and answers, etc. </a:t>
            </a:r>
          </a:p>
          <a:p>
            <a:r>
              <a:rPr lang="en-US" sz="2200" b="1" dirty="0">
                <a:solidFill>
                  <a:schemeClr val="tx1"/>
                </a:solidFill>
              </a:rPr>
              <a:t>Bilingual Five Wishes: </a:t>
            </a:r>
            <a:r>
              <a:rPr lang="en-US" sz="2200" dirty="0"/>
              <a:t>Now available in 29 translated languages:</a:t>
            </a:r>
          </a:p>
          <a:p>
            <a:pPr marL="0" indent="0">
              <a:buNone/>
            </a:pPr>
            <a:endParaRPr lang="en-US" sz="22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1800" dirty="0"/>
              <a:t>Albanian • Arabic • Armenian • Bengali • Chinese Traditional • Chinese Simplified Croatian • Farsi  • French • German • Gujarati • Haitian Creole • Hebrew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800" dirty="0"/>
              <a:t>Hindi • Hmong Ilocano • Italian • Japanese • Khmer • Korean • Polish • Punjabi Portuguese • Russian Somali  • Spanish • Tagalog • Urdu • Vietnamese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38245"/>
            <a:ext cx="3352800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137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more information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858811"/>
            <a:ext cx="8229600" cy="39624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8000" dirty="0">
                <a:solidFill>
                  <a:schemeClr val="tx1"/>
                </a:solidFill>
                <a:latin typeface="Script MT Bold" panose="03040602040607080904" pitchFamily="66" charset="0"/>
              </a:rPr>
              <a:t>[Organization name]</a:t>
            </a:r>
            <a:endParaRPr lang="en-US" sz="54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YOUR NAME</a:t>
            </a:r>
          </a:p>
          <a:p>
            <a:pPr marL="0" indent="0">
              <a:buNone/>
            </a:pPr>
            <a:r>
              <a:rPr lang="en-US" dirty="0"/>
              <a:t>EMAIL</a:t>
            </a:r>
          </a:p>
          <a:p>
            <a:pPr marL="0" indent="0">
              <a:buNone/>
            </a:pPr>
            <a:r>
              <a:rPr lang="en-US" dirty="0"/>
              <a:t>PHONE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400800"/>
            <a:ext cx="3352800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140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 We’ll Talk About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04800" y="2590800"/>
            <a:ext cx="8229600" cy="438912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ct val="5000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Franklin Gothic Book" pitchFamily="34" charset="0"/>
              </a:rPr>
              <a:t>Practical steps to make your wishes known and honored</a:t>
            </a:r>
          </a:p>
          <a:p>
            <a:pPr>
              <a:spcBef>
                <a:spcPct val="0"/>
              </a:spcBef>
              <a:spcAft>
                <a:spcPct val="5000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Franklin Gothic Book" pitchFamily="34" charset="0"/>
              </a:rPr>
              <a:t>Follow-up steps for communicating your wishes to others</a:t>
            </a:r>
          </a:p>
          <a:p>
            <a:pPr>
              <a:spcBef>
                <a:spcPct val="0"/>
              </a:spcBef>
              <a:spcAft>
                <a:spcPct val="50000"/>
              </a:spcAft>
              <a:buSzPct val="110000"/>
            </a:pPr>
            <a:r>
              <a:rPr lang="en-US" altLang="en-US" sz="2400" dirty="0">
                <a:latin typeface="Franklin Gothic Book" pitchFamily="34" charset="0"/>
              </a:rPr>
              <a:t>Other ways </a:t>
            </a:r>
            <a:r>
              <a:rPr lang="en-US" altLang="en-US" sz="2400" dirty="0">
                <a:solidFill>
                  <a:schemeClr val="tx1"/>
                </a:solidFill>
              </a:rPr>
              <a:t>[organization name] </a:t>
            </a:r>
            <a:r>
              <a:rPr lang="en-US" altLang="en-US" sz="2400" dirty="0"/>
              <a:t>can </a:t>
            </a:r>
            <a:r>
              <a:rPr lang="en-US" altLang="en-US" sz="2400" dirty="0">
                <a:latin typeface="Franklin Gothic Book" pitchFamily="34" charset="0"/>
              </a:rPr>
              <a:t>help</a:t>
            </a:r>
          </a:p>
        </p:txBody>
      </p:sp>
    </p:spTree>
    <p:extLst>
      <p:ext uri="{BB962C8B-B14F-4D97-AF65-F5344CB8AC3E}">
        <p14:creationId xmlns:p14="http://schemas.microsoft.com/office/powerpoint/2010/main" val="2403397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People Want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68880"/>
            <a:ext cx="8229600" cy="4389120"/>
          </a:xfrm>
        </p:spPr>
        <p:txBody>
          <a:bodyPr/>
          <a:lstStyle/>
          <a:p>
            <a:r>
              <a:rPr lang="en-US" dirty="0"/>
              <a:t>To die at home</a:t>
            </a:r>
          </a:p>
          <a:p>
            <a:r>
              <a:rPr lang="en-US" dirty="0"/>
              <a:t>To be free from pain</a:t>
            </a:r>
          </a:p>
          <a:p>
            <a:r>
              <a:rPr lang="en-US" dirty="0"/>
              <a:t>To be in the company of loved ones</a:t>
            </a:r>
          </a:p>
          <a:p>
            <a:r>
              <a:rPr lang="en-US" dirty="0"/>
              <a:t>To retain control of the care we receive</a:t>
            </a:r>
          </a:p>
        </p:txBody>
      </p:sp>
    </p:spTree>
    <p:extLst>
      <p:ext uri="{BB962C8B-B14F-4D97-AF65-F5344CB8AC3E}">
        <p14:creationId xmlns:p14="http://schemas.microsoft.com/office/powerpoint/2010/main" val="1558912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Contrast of Reality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3013" y="2743200"/>
            <a:ext cx="8229600" cy="4389120"/>
          </a:xfrm>
        </p:spPr>
        <p:txBody>
          <a:bodyPr/>
          <a:lstStyle/>
          <a:p>
            <a:r>
              <a:rPr lang="en-US" dirty="0"/>
              <a:t>Less than 25 percent of Americans die at home, although more than 70 percent say that is their wish</a:t>
            </a:r>
          </a:p>
          <a:p>
            <a:r>
              <a:rPr lang="en-US" dirty="0"/>
              <a:t>Dying is often unnecessarily painful and isolating</a:t>
            </a:r>
          </a:p>
          <a:p>
            <a:r>
              <a:rPr lang="en-US" dirty="0"/>
              <a:t>Only 20 to 30 percent of the population has completed an advance directive</a:t>
            </a:r>
          </a:p>
        </p:txBody>
      </p:sp>
    </p:spTree>
    <p:extLst>
      <p:ext uri="{BB962C8B-B14F-4D97-AF65-F5344CB8AC3E}">
        <p14:creationId xmlns:p14="http://schemas.microsoft.com/office/powerpoint/2010/main" val="1476784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Solution: </a:t>
            </a:r>
            <a:r>
              <a:rPr lang="en-US" dirty="0">
                <a:solidFill>
                  <a:schemeClr val="tx1"/>
                </a:solidFill>
              </a:rPr>
              <a:t>FIVE WISHES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4389120"/>
          </a:xfrm>
        </p:spPr>
        <p:txBody>
          <a:bodyPr/>
          <a:lstStyle/>
          <a:p>
            <a:r>
              <a:rPr lang="en-US" dirty="0"/>
              <a:t>Simple format</a:t>
            </a:r>
          </a:p>
          <a:p>
            <a:r>
              <a:rPr lang="en-US" dirty="0"/>
              <a:t>Everyday language</a:t>
            </a:r>
          </a:p>
          <a:p>
            <a:r>
              <a:rPr lang="en-US" dirty="0"/>
              <a:t>Promotes peace of mind</a:t>
            </a:r>
          </a:p>
          <a:p>
            <a:r>
              <a:rPr lang="en-US" dirty="0"/>
              <a:t>Helps families avoid guessing and guilt</a:t>
            </a:r>
          </a:p>
          <a:p>
            <a:r>
              <a:rPr lang="en-US" dirty="0"/>
              <a:t>Gets the care people want and deserve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59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/>
              <a:t>FIVE WISHES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89120"/>
          </a:xfrm>
        </p:spPr>
        <p:txBody>
          <a:bodyPr/>
          <a:lstStyle/>
          <a:p>
            <a:r>
              <a:rPr lang="en-US" dirty="0"/>
              <a:t>The first living will to address personal, emotional and spiritual needs, along with medical and legal wishes</a:t>
            </a:r>
          </a:p>
          <a:p>
            <a:r>
              <a:rPr lang="en-US" dirty="0"/>
              <a:t>Created with help of American Bar Association and health care experts</a:t>
            </a:r>
          </a:p>
          <a:p>
            <a:r>
              <a:rPr lang="en-US" dirty="0"/>
              <a:t>Helps facilitate discussion of wishes with family and doctors</a:t>
            </a:r>
          </a:p>
          <a:p>
            <a:r>
              <a:rPr lang="en-US" dirty="0"/>
              <a:t>Distributed by Aging with Dignity and a network of more than 40,000 organizations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876800"/>
            <a:ext cx="1371600" cy="178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8771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 Tool to Promote Human Dignity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519" y="2590800"/>
            <a:ext cx="8229600" cy="4389120"/>
          </a:xfrm>
        </p:spPr>
        <p:txBody>
          <a:bodyPr/>
          <a:lstStyle/>
          <a:p>
            <a:r>
              <a:rPr lang="en-US" dirty="0"/>
              <a:t>People don’t want to be an object on a medical care “conveyor belt”</a:t>
            </a:r>
          </a:p>
          <a:p>
            <a:r>
              <a:rPr lang="en-US" dirty="0"/>
              <a:t>Sometimes medicine doesn't know when to stop</a:t>
            </a:r>
          </a:p>
          <a:p>
            <a:r>
              <a:rPr lang="en-US" dirty="0"/>
              <a:t>Five Wishes helps you to communicate what you want – or don’t want</a:t>
            </a:r>
          </a:p>
          <a:p>
            <a:r>
              <a:rPr lang="en-US" dirty="0"/>
              <a:t>Guides discussions with your loved ones and physician</a:t>
            </a:r>
          </a:p>
        </p:txBody>
      </p:sp>
    </p:spTree>
    <p:extLst>
      <p:ext uri="{BB962C8B-B14F-4D97-AF65-F5344CB8AC3E}">
        <p14:creationId xmlns:p14="http://schemas.microsoft.com/office/powerpoint/2010/main" val="455882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Recognized Nationally</a:t>
            </a:r>
          </a:p>
        </p:txBody>
      </p:sp>
      <p:pic>
        <p:nvPicPr>
          <p:cNvPr id="10" name="Picture 7" descr="ws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15" y="2133600"/>
            <a:ext cx="3343275" cy="5715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8" descr="nytim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215" y="2133600"/>
            <a:ext cx="2857500" cy="5715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9" descr="tim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15" y="3200400"/>
            <a:ext cx="2276475" cy="5715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0" descr="usatoda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215" y="4114800"/>
            <a:ext cx="2857500" cy="66675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1" descr="nb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15" y="4267200"/>
            <a:ext cx="3333750" cy="5715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2" descr="wap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015" y="3200400"/>
            <a:ext cx="2857500" cy="5715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3" descr="miam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15" y="5410200"/>
            <a:ext cx="3333750" cy="5715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4" descr="np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615" y="5410200"/>
            <a:ext cx="3333750" cy="5715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9619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FIVE WISHES  </a:t>
            </a:r>
            <a:r>
              <a:rPr lang="en-US" sz="2800" b="1" dirty="0">
                <a:solidFill>
                  <a:schemeClr val="tx1"/>
                </a:solidFill>
                <a:latin typeface="+mn-lt"/>
              </a:rPr>
              <a:t>addresses</a:t>
            </a:r>
            <a:r>
              <a:rPr lang="en-US" sz="2800" b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54645"/>
            <a:ext cx="8229600" cy="438912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Which person you want to make health care decisions for you when you can’t make them for yourself</a:t>
            </a:r>
          </a:p>
          <a:p>
            <a:pPr marL="514350" indent="-514350">
              <a:buAutoNum type="arabicPeriod"/>
            </a:pPr>
            <a:r>
              <a:rPr lang="en-US" dirty="0"/>
              <a:t>The kind of medical treatment you want or don’t want</a:t>
            </a:r>
          </a:p>
          <a:p>
            <a:pPr marL="514350" indent="-514350">
              <a:buAutoNum type="arabicPeriod"/>
            </a:pPr>
            <a:r>
              <a:rPr lang="en-US" dirty="0"/>
              <a:t>How comfortable you want to be</a:t>
            </a:r>
          </a:p>
          <a:p>
            <a:pPr marL="514350" indent="-514350">
              <a:buAutoNum type="arabicPeriod"/>
            </a:pPr>
            <a:r>
              <a:rPr lang="en-US" dirty="0"/>
              <a:t>How you want people to treat you</a:t>
            </a:r>
          </a:p>
          <a:p>
            <a:pPr marL="514350" indent="-514350">
              <a:buAutoNum type="arabicPeriod"/>
            </a:pPr>
            <a:r>
              <a:rPr lang="en-US" dirty="0"/>
              <a:t>What you want your loved ones to know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9511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1222</Words>
  <Application>Microsoft Office PowerPoint</Application>
  <PresentationFormat>On-screen Show (4:3)</PresentationFormat>
  <Paragraphs>130</Paragraphs>
  <Slides>18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Book Antiqua</vt:lpstr>
      <vt:lpstr>Calibri</vt:lpstr>
      <vt:lpstr>Constantia</vt:lpstr>
      <vt:lpstr>Franklin Gothic Book</vt:lpstr>
      <vt:lpstr>Script MT Bold</vt:lpstr>
      <vt:lpstr>Wingdings 2</vt:lpstr>
      <vt:lpstr>Flow</vt:lpstr>
      <vt:lpstr>[organization name] </vt:lpstr>
      <vt:lpstr>Today We’ll Talk About</vt:lpstr>
      <vt:lpstr>What People Want</vt:lpstr>
      <vt:lpstr>The Contrast of Reality</vt:lpstr>
      <vt:lpstr>A Solution: FIVE WISHES</vt:lpstr>
      <vt:lpstr>FIVE WISHES is…</vt:lpstr>
      <vt:lpstr>A Tool to Promote Human Dignity</vt:lpstr>
      <vt:lpstr>Recognized Nationally</vt:lpstr>
      <vt:lpstr>FIVE WISHES  addresses:</vt:lpstr>
      <vt:lpstr>WISH 1 </vt:lpstr>
      <vt:lpstr>WISH 2 </vt:lpstr>
      <vt:lpstr>WISH 3 </vt:lpstr>
      <vt:lpstr>WISH 4 </vt:lpstr>
      <vt:lpstr>WISH 5 </vt:lpstr>
      <vt:lpstr>Signing  FIVE WISHES</vt:lpstr>
      <vt:lpstr>After Completing   FIVE WISHES</vt:lpstr>
      <vt:lpstr>Additional Resources</vt:lpstr>
      <vt:lpstr>For more information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Eason</dc:creator>
  <cp:lastModifiedBy>Joanne Eason</cp:lastModifiedBy>
  <cp:revision>29</cp:revision>
  <dcterms:created xsi:type="dcterms:W3CDTF">2015-07-30T17:50:03Z</dcterms:created>
  <dcterms:modified xsi:type="dcterms:W3CDTF">2023-01-17T16:53:30Z</dcterms:modified>
</cp:coreProperties>
</file>